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9" autoAdjust="0"/>
    <p:restoredTop sz="99849" autoAdjust="0"/>
  </p:normalViewPr>
  <p:slideViewPr>
    <p:cSldViewPr snapToGrid="0" snapToObjects="1">
      <p:cViewPr>
        <p:scale>
          <a:sx n="121" d="100"/>
          <a:sy n="121" d="100"/>
        </p:scale>
        <p:origin x="-752" y="-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2/22/12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2/22/12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2/22/12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2/22/12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2/22/12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How to name compounds that contain transition metals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Naming ionic compounds: part 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try some on your own</a:t>
            </a:r>
            <a:br>
              <a:rPr lang="en-US" dirty="0" smtClean="0"/>
            </a:br>
            <a:r>
              <a:rPr lang="en-US" sz="1600" i="1" dirty="0" smtClean="0"/>
              <a:t>Pause the video and answer these questions.  When you have answered them, restart the video.</a:t>
            </a:r>
            <a:endParaRPr lang="en-US" sz="1600" i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26128" y="1605027"/>
            <a:ext cx="4040188" cy="757173"/>
          </a:xfrm>
        </p:spPr>
        <p:txBody>
          <a:bodyPr/>
          <a:lstStyle/>
          <a:p>
            <a:r>
              <a:rPr lang="en-US" dirty="0" smtClean="0"/>
              <a:t>What is the formula for iron (III) sulfide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605027"/>
            <a:ext cx="4041775" cy="757173"/>
          </a:xfrm>
        </p:spPr>
        <p:txBody>
          <a:bodyPr/>
          <a:lstStyle/>
          <a:p>
            <a:r>
              <a:rPr lang="en-US" dirty="0" smtClean="0"/>
              <a:t>What is the formula for mercury (II) chloride?</a:t>
            </a:r>
            <a:endParaRPr lang="en-US" baseline="-25000" dirty="0"/>
          </a:p>
        </p:txBody>
      </p:sp>
      <p:sp>
        <p:nvSpPr>
          <p:cNvPr id="6" name="Text Placeholder 10"/>
          <p:cNvSpPr txBox="1">
            <a:spLocks/>
          </p:cNvSpPr>
          <p:nvPr/>
        </p:nvSpPr>
        <p:spPr>
          <a:xfrm>
            <a:off x="704123" y="2637827"/>
            <a:ext cx="4040188" cy="11736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Here is what we initially know about the charges</a:t>
            </a:r>
          </a:p>
          <a:p>
            <a:r>
              <a:rPr lang="en-US" dirty="0" smtClean="0"/>
              <a:t>Fe</a:t>
            </a:r>
            <a:r>
              <a:rPr lang="en-US" baseline="30000" dirty="0"/>
              <a:t>3</a:t>
            </a:r>
            <a:r>
              <a:rPr lang="en-US" baseline="30000" dirty="0" smtClean="0"/>
              <a:t>+       </a:t>
            </a:r>
            <a:r>
              <a:rPr lang="en-US" dirty="0" smtClean="0"/>
              <a:t> S</a:t>
            </a:r>
            <a:r>
              <a:rPr lang="en-US" baseline="30000" dirty="0"/>
              <a:t>2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7" name="Text Placeholder 10"/>
          <p:cNvSpPr txBox="1">
            <a:spLocks/>
          </p:cNvSpPr>
          <p:nvPr/>
        </p:nvSpPr>
        <p:spPr>
          <a:xfrm>
            <a:off x="730928" y="3977677"/>
            <a:ext cx="4040188" cy="1466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Since the LCM for a 3 &amp; 2 is 6, we will need two Fe</a:t>
            </a:r>
            <a:r>
              <a:rPr lang="en-US" baseline="30000" dirty="0" smtClean="0"/>
              <a:t>3+ </a:t>
            </a:r>
            <a:r>
              <a:rPr lang="en-US" dirty="0" smtClean="0"/>
              <a:t>ions and three S</a:t>
            </a:r>
            <a:r>
              <a:rPr lang="en-US" baseline="30000" dirty="0" smtClean="0"/>
              <a:t>2- </a:t>
            </a:r>
            <a:r>
              <a:rPr lang="en-US" dirty="0" smtClean="0"/>
              <a:t>ions to balance out the charges</a:t>
            </a:r>
            <a:endParaRPr lang="en-US" baseline="30000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730928" y="5621644"/>
            <a:ext cx="4040188" cy="5472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Fe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4921533" y="2637827"/>
            <a:ext cx="4040188" cy="11736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Here is what we initially know about the charges</a:t>
            </a:r>
          </a:p>
          <a:p>
            <a:r>
              <a:rPr lang="en-US" dirty="0" smtClean="0"/>
              <a:t>Hg</a:t>
            </a:r>
            <a:r>
              <a:rPr lang="en-US" baseline="30000" dirty="0" smtClean="0"/>
              <a:t>2+        </a:t>
            </a:r>
            <a:r>
              <a:rPr lang="en-US" dirty="0" smtClean="0"/>
              <a:t>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4948338" y="3977677"/>
            <a:ext cx="4040188" cy="1466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You will need two </a:t>
            </a:r>
            <a:r>
              <a:rPr lang="en-US" dirty="0" err="1" smtClean="0"/>
              <a:t>Cl</a:t>
            </a:r>
            <a:r>
              <a:rPr lang="en-US" dirty="0" smtClean="0"/>
              <a:t>- ions to balance out the +2 charge on the mercury.</a:t>
            </a:r>
            <a:endParaRPr lang="en-US" baseline="30000" dirty="0"/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4948338" y="5621644"/>
            <a:ext cx="4040188" cy="5472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HgCl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803271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Roman numerals to denote the charge of the transition metal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FeO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Fe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pic>
        <p:nvPicPr>
          <p:cNvPr id="16" name="Picture 15" descr="Screen shot 2012-02-22 at 10.20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566" y="1722438"/>
            <a:ext cx="23495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4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need a roman numeral?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metals can take MORE THAN ONE charge </a:t>
            </a:r>
            <a:endParaRPr lang="en-US" dirty="0"/>
          </a:p>
          <a:p>
            <a:r>
              <a:rPr lang="en-US" dirty="0" smtClean="0"/>
              <a:t>The roman numeral always indicates the charge on the metal in that compound</a:t>
            </a:r>
          </a:p>
          <a:p>
            <a:r>
              <a:rPr lang="en-US" i="1" dirty="0" smtClean="0"/>
              <a:t>The roman numeral does </a:t>
            </a:r>
            <a:r>
              <a:rPr lang="en-US" b="1" i="1" u="sng" dirty="0" smtClean="0"/>
              <a:t>NOT</a:t>
            </a:r>
            <a:r>
              <a:rPr lang="en-US" i="1" dirty="0" smtClean="0"/>
              <a:t> tell you the number of metal atoms present in the compound.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9430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have another try at this…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WS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pic>
        <p:nvPicPr>
          <p:cNvPr id="2" name="Picture 1" descr="Screen shot 2012-02-22 at 10.20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528" y="1722438"/>
            <a:ext cx="23495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330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try some on your own</a:t>
            </a:r>
            <a:br>
              <a:rPr lang="en-US" dirty="0" smtClean="0"/>
            </a:br>
            <a:r>
              <a:rPr lang="en-US" sz="1600" i="1" dirty="0" smtClean="0"/>
              <a:t>Pause the video and answer these questions.  When you have answered them, restart the video.</a:t>
            </a:r>
            <a:endParaRPr lang="en-US" sz="1600" i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26128" y="1605027"/>
            <a:ext cx="4040188" cy="757173"/>
          </a:xfrm>
        </p:spPr>
        <p:txBody>
          <a:bodyPr/>
          <a:lstStyle/>
          <a:p>
            <a:r>
              <a:rPr lang="en-US" dirty="0" smtClean="0"/>
              <a:t>What is the name of </a:t>
            </a:r>
          </a:p>
          <a:p>
            <a:r>
              <a:rPr lang="en-US" dirty="0" smtClean="0"/>
              <a:t>CuCl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605027"/>
            <a:ext cx="4041775" cy="757173"/>
          </a:xfrm>
        </p:spPr>
        <p:txBody>
          <a:bodyPr/>
          <a:lstStyle/>
          <a:p>
            <a:r>
              <a:rPr lang="en-US" dirty="0" smtClean="0"/>
              <a:t>What is the name of </a:t>
            </a:r>
          </a:p>
          <a:p>
            <a:r>
              <a:rPr lang="en-US" dirty="0" smtClean="0"/>
              <a:t>PbS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970322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try some on your own</a:t>
            </a:r>
            <a:br>
              <a:rPr lang="en-US" dirty="0" smtClean="0"/>
            </a:br>
            <a:r>
              <a:rPr lang="en-US" sz="1600" i="1" dirty="0" smtClean="0"/>
              <a:t>Pause the video and answer these questions.  When you have answered them, restart the video.</a:t>
            </a:r>
            <a:endParaRPr lang="en-US" sz="1600" i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26128" y="1605027"/>
            <a:ext cx="4040188" cy="757173"/>
          </a:xfrm>
        </p:spPr>
        <p:txBody>
          <a:bodyPr/>
          <a:lstStyle/>
          <a:p>
            <a:r>
              <a:rPr lang="en-US" dirty="0" smtClean="0"/>
              <a:t>What is the name of </a:t>
            </a:r>
          </a:p>
          <a:p>
            <a:r>
              <a:rPr lang="en-US" dirty="0" smtClean="0"/>
              <a:t>CuCl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605027"/>
            <a:ext cx="4041775" cy="757173"/>
          </a:xfrm>
        </p:spPr>
        <p:txBody>
          <a:bodyPr/>
          <a:lstStyle/>
          <a:p>
            <a:r>
              <a:rPr lang="en-US" dirty="0" smtClean="0"/>
              <a:t>What is the name of </a:t>
            </a:r>
          </a:p>
          <a:p>
            <a:r>
              <a:rPr lang="en-US" dirty="0" smtClean="0"/>
              <a:t>PbS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6" name="Text Placeholder 10"/>
          <p:cNvSpPr txBox="1">
            <a:spLocks/>
          </p:cNvSpPr>
          <p:nvPr/>
        </p:nvSpPr>
        <p:spPr>
          <a:xfrm>
            <a:off x="704123" y="2637827"/>
            <a:ext cx="4040188" cy="11736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Here is what we initially know about the charges</a:t>
            </a:r>
          </a:p>
          <a:p>
            <a:r>
              <a:rPr lang="en-US" dirty="0" smtClean="0"/>
              <a:t>Cu</a:t>
            </a:r>
            <a:r>
              <a:rPr lang="en-US" baseline="30000" dirty="0" smtClean="0"/>
              <a:t>?       </a:t>
            </a:r>
            <a:r>
              <a:rPr lang="en-US" dirty="0" smtClean="0"/>
              <a:t> Cl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7" name="Text Placeholder 10"/>
          <p:cNvSpPr txBox="1">
            <a:spLocks/>
          </p:cNvSpPr>
          <p:nvPr/>
        </p:nvSpPr>
        <p:spPr>
          <a:xfrm>
            <a:off x="730928" y="3977677"/>
            <a:ext cx="4040188" cy="1466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Since there are two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 ions, Cu needs to be in its Cu</a:t>
            </a:r>
            <a:r>
              <a:rPr lang="en-US" baseline="30000" dirty="0" smtClean="0"/>
              <a:t>+2 </a:t>
            </a:r>
            <a:r>
              <a:rPr lang="en-US" dirty="0" smtClean="0"/>
              <a:t>oxidation state to balance out the negative.</a:t>
            </a:r>
            <a:endParaRPr lang="en-US" baseline="30000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730928" y="5621644"/>
            <a:ext cx="4040188" cy="5472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Copper (II) chloride</a:t>
            </a:r>
            <a:endParaRPr lang="en-US" baseline="30000" dirty="0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4921533" y="2637827"/>
            <a:ext cx="4040188" cy="11736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Here is what we initially know about the charges</a:t>
            </a:r>
          </a:p>
          <a:p>
            <a:r>
              <a:rPr lang="en-US" dirty="0" err="1" smtClean="0"/>
              <a:t>Pb</a:t>
            </a:r>
            <a:r>
              <a:rPr lang="en-US" baseline="30000" dirty="0" smtClean="0"/>
              <a:t>?        </a:t>
            </a:r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baseline="30000" dirty="0" smtClean="0"/>
              <a:t>-</a:t>
            </a:r>
            <a:r>
              <a:rPr lang="en-US" baseline="30000" dirty="0"/>
              <a:t>2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4948338" y="3977677"/>
            <a:ext cx="4040188" cy="1466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Since there are two S</a:t>
            </a:r>
            <a:r>
              <a:rPr lang="en-US" baseline="30000" dirty="0" smtClean="0"/>
              <a:t>-2 </a:t>
            </a:r>
            <a:r>
              <a:rPr lang="en-US" dirty="0" smtClean="0"/>
              <a:t>ions, </a:t>
            </a:r>
            <a:r>
              <a:rPr lang="en-US" dirty="0" err="1" smtClean="0"/>
              <a:t>Pb</a:t>
            </a:r>
            <a:r>
              <a:rPr lang="en-US" dirty="0" smtClean="0"/>
              <a:t> needs to be in its Pb</a:t>
            </a:r>
            <a:r>
              <a:rPr lang="en-US" baseline="30000" dirty="0" smtClean="0"/>
              <a:t>+4 </a:t>
            </a:r>
            <a:r>
              <a:rPr lang="en-US" dirty="0" smtClean="0"/>
              <a:t>oxidation state to balance out the negative.</a:t>
            </a:r>
            <a:endParaRPr lang="en-US" baseline="30000" dirty="0"/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4948338" y="5621644"/>
            <a:ext cx="4040188" cy="5472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Lead (IV) sulfide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29287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Turning the process around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53505" y="1596825"/>
            <a:ext cx="3375296" cy="1166610"/>
          </a:xfrm>
        </p:spPr>
        <p:txBody>
          <a:bodyPr/>
          <a:lstStyle/>
          <a:p>
            <a:r>
              <a:rPr lang="en-US" dirty="0" smtClean="0"/>
              <a:t>What is the formula </a:t>
            </a:r>
            <a:br>
              <a:rPr lang="en-US" dirty="0" smtClean="0"/>
            </a:br>
            <a:r>
              <a:rPr lang="en-US" dirty="0" smtClean="0"/>
              <a:t>for </a:t>
            </a:r>
          </a:p>
          <a:p>
            <a:r>
              <a:rPr lang="en-US" dirty="0" smtClean="0"/>
              <a:t>copper (I) phosphide?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5789333" y="1700282"/>
            <a:ext cx="3086033" cy="1054956"/>
          </a:xfrm>
        </p:spPr>
        <p:txBody>
          <a:bodyPr/>
          <a:lstStyle/>
          <a:p>
            <a:r>
              <a:rPr lang="en-US" dirty="0" smtClean="0"/>
              <a:t>What is the formula for </a:t>
            </a:r>
          </a:p>
          <a:p>
            <a:r>
              <a:rPr lang="en-US" dirty="0" smtClean="0"/>
              <a:t>tin (II) fluoride?</a:t>
            </a:r>
            <a:endParaRPr lang="en-US" baseline="-25000" dirty="0"/>
          </a:p>
        </p:txBody>
      </p:sp>
      <p:pic>
        <p:nvPicPr>
          <p:cNvPr id="2" name="Picture 1" descr="Screen shot 2012-02-22 at 10.20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01" y="1770066"/>
            <a:ext cx="23495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2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side note:  The mercury (I) cation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different about the mercury (I) ion?</a:t>
            </a:r>
            <a:endParaRPr lang="en-US" baseline="-25000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idx="1"/>
          </p:nvPr>
        </p:nvSpPr>
        <p:spPr>
          <a:xfrm>
            <a:off x="578528" y="3796483"/>
            <a:ext cx="4040188" cy="639762"/>
          </a:xfrm>
        </p:spPr>
        <p:txBody>
          <a:bodyPr/>
          <a:lstStyle/>
          <a:p>
            <a:r>
              <a:rPr lang="en-US" dirty="0" smtClean="0"/>
              <a:t>What is the formula for mercury (I) iodide?</a:t>
            </a:r>
            <a:endParaRPr lang="en-US" baseline="-25000" dirty="0"/>
          </a:p>
        </p:txBody>
      </p:sp>
      <p:pic>
        <p:nvPicPr>
          <p:cNvPr id="5" name="Picture 4" descr="Screen shot 2012-02-22 at 10.20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831" y="1660417"/>
            <a:ext cx="23495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96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try some on your own</a:t>
            </a:r>
            <a:br>
              <a:rPr lang="en-US" dirty="0" smtClean="0"/>
            </a:br>
            <a:r>
              <a:rPr lang="en-US" sz="1600" i="1" dirty="0" smtClean="0"/>
              <a:t>Pause the video and answer these questions.  When you have answered them, restart the video.</a:t>
            </a:r>
            <a:endParaRPr lang="en-US" sz="1600" i="1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26128" y="1605027"/>
            <a:ext cx="4040188" cy="757173"/>
          </a:xfrm>
        </p:spPr>
        <p:txBody>
          <a:bodyPr/>
          <a:lstStyle/>
          <a:p>
            <a:r>
              <a:rPr lang="en-US" dirty="0" smtClean="0"/>
              <a:t>What is the formula for iron (III) sulfide</a:t>
            </a:r>
            <a:endParaRPr lang="en-US" baseline="-250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605027"/>
            <a:ext cx="4041775" cy="757173"/>
          </a:xfrm>
        </p:spPr>
        <p:txBody>
          <a:bodyPr/>
          <a:lstStyle/>
          <a:p>
            <a:r>
              <a:rPr lang="en-US" dirty="0" smtClean="0"/>
              <a:t>What is the formula for mercury (II) chloride?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21168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93</TotalTime>
  <Words>386</Words>
  <Application>Microsoft Macintosh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Naming ionic compounds: part II</vt:lpstr>
      <vt:lpstr>Using Roman numerals to denote the charge of the transition metal</vt:lpstr>
      <vt:lpstr>Why do we need a roman numeral? </vt:lpstr>
      <vt:lpstr>Let’s have another try at this…</vt:lpstr>
      <vt:lpstr>You try some on your own Pause the video and answer these questions.  When you have answered them, restart the video.</vt:lpstr>
      <vt:lpstr>You try some on your own Pause the video and answer these questions.  When you have answered them, restart the video.</vt:lpstr>
      <vt:lpstr>Turning the process around</vt:lpstr>
      <vt:lpstr>A side note:  The mercury (I) cation</vt:lpstr>
      <vt:lpstr>You try some on your own Pause the video and answer these questions.  When you have answered them, restart the video.</vt:lpstr>
      <vt:lpstr>You try some on your own Pause the video and answer these questions.  When you have answered them, restart the video.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Naming ionic compounds: part II</dc:title>
  <dc:creator>CHRISTOPHER, STERMAN</dc:creator>
  <cp:lastModifiedBy>CHRISTOPHER, STERMAN</cp:lastModifiedBy>
  <cp:revision>9</cp:revision>
  <dcterms:created xsi:type="dcterms:W3CDTF">2012-02-23T02:34:25Z</dcterms:created>
  <dcterms:modified xsi:type="dcterms:W3CDTF">2012-02-23T04:07:32Z</dcterms:modified>
</cp:coreProperties>
</file>